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Lst>
  <p:sldSz cy="5143500" cx="9144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Ari Zlotoff"/>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4.xml"/><Relationship Id="rId22" Type="http://schemas.openxmlformats.org/officeDocument/2006/relationships/font" Target="fonts/Nunito-italic.fntdata"/><Relationship Id="rId10" Type="http://schemas.openxmlformats.org/officeDocument/2006/relationships/slide" Target="slides/slide3.xml"/><Relationship Id="rId21" Type="http://schemas.openxmlformats.org/officeDocument/2006/relationships/font" Target="fonts/Nunito-bold.fntdata"/><Relationship Id="rId13" Type="http://schemas.openxmlformats.org/officeDocument/2006/relationships/slide" Target="slides/slide6.xml"/><Relationship Id="rId12" Type="http://schemas.openxmlformats.org/officeDocument/2006/relationships/slide" Target="slides/slide5.xml"/><Relationship Id="rId23" Type="http://schemas.openxmlformats.org/officeDocument/2006/relationships/font" Target="fonts/Nuni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slideMaster" Target="slideMasters/slideMaster1.xml"/><Relationship Id="rId19" Type="http://schemas.openxmlformats.org/officeDocument/2006/relationships/font" Target="fonts/NunitoSemiBold-boldItalic.fntdata"/><Relationship Id="rId6" Type="http://schemas.openxmlformats.org/officeDocument/2006/relationships/slideMaster" Target="slideMasters/slideMaster2.xml"/><Relationship Id="rId18" Type="http://schemas.openxmlformats.org/officeDocument/2006/relationships/font" Target="fonts/NunitoSemiBold-italic.fntdata"/><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6-21T11:06:07.042">
    <p:pos x="216" y="629"/>
    <p:text>Yes. Detailed work has been done to align on rules so that sales can be allocated by Shop.</p:text>
  </p:cm>
  <p:cm authorId="0" idx="2" dt="2021-06-21T11:06:47.562">
    <p:pos x="216" y="729"/>
    <p:text>All Shops are in a Zone based on their neighborhood, not based on their ARR assignment.</p:text>
  </p:cm>
  <p:cm authorId="0" idx="3" dt="2021-06-21T11:05:14.814">
    <p:pos x="216" y="829"/>
    <p:text>Yes</p:text>
  </p:cm>
  <p:cm authorId="0" idx="4" dt="2021-06-21T11:05:42.708">
    <p:pos x="216" y="929"/>
    <p:text>We manage via geographies and therefore shops are set in geographies, not Agents. Sometimes Agents have Shops in multiple geographies.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6-21T11:07:11.466">
    <p:pos x="219" y="567"/>
    <p:text>we want to keep historical data of shop categorization on system.</p:text>
  </p:cm>
  <p:cm authorId="0" idx="6" dt="2021-06-21T11:07:21.643">
    <p:pos x="219" y="667"/>
    <p:text>Quarterly.</p:text>
  </p:cm>
  <p:cm authorId="0" idx="7" dt="2021-06-21T11:07:30.546">
    <p:pos x="219" y="767"/>
    <p:text>yes to both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cd872b02e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cd872b02e_0_3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dcd872b02e_0_3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d97a8bd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d97a8bd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cd872b02e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dcd872b02e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f2a5a169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f2a5a169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f2a5a169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f2a5a169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ff42f85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ff42f85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ff42f856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ff42f85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ff7c5c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ff7c5c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3" name="Google Shape;53;p13"/>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4" name="Google Shape;54;p13"/>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4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1200"/>
              </a:spcBef>
              <a:spcAft>
                <a:spcPts val="0"/>
              </a:spcAft>
              <a:buClr>
                <a:schemeClr val="dk1"/>
              </a:buClr>
              <a:buSzPts val="1800"/>
              <a:buNone/>
              <a:defRPr sz="1800"/>
            </a:lvl7pPr>
            <a:lvl8pPr lvl="7" rtl="0" algn="ctr">
              <a:lnSpc>
                <a:spcPct val="90000"/>
              </a:lnSpc>
              <a:spcBef>
                <a:spcPts val="1200"/>
              </a:spcBef>
              <a:spcAft>
                <a:spcPts val="0"/>
              </a:spcAft>
              <a:buClr>
                <a:schemeClr val="dk1"/>
              </a:buClr>
              <a:buSzPts val="1800"/>
              <a:buNone/>
              <a:defRPr sz="1800"/>
            </a:lvl8pPr>
            <a:lvl9pPr lvl="8" rtl="0" algn="ctr">
              <a:lnSpc>
                <a:spcPct val="90000"/>
              </a:lnSpc>
              <a:spcBef>
                <a:spcPts val="1200"/>
              </a:spcBef>
              <a:spcAft>
                <a:spcPts val="1200"/>
              </a:spcAft>
              <a:buClr>
                <a:schemeClr val="dk1"/>
              </a:buClr>
              <a:buSzPts val="1800"/>
              <a:buNone/>
              <a:defRPr sz="1800"/>
            </a:lvl9pPr>
          </a:lstStyle>
          <a:p/>
        </p:txBody>
      </p:sp>
      <p:grpSp>
        <p:nvGrpSpPr>
          <p:cNvPr id="55" name="Google Shape;55;p13"/>
          <p:cNvGrpSpPr/>
          <p:nvPr/>
        </p:nvGrpSpPr>
        <p:grpSpPr>
          <a:xfrm>
            <a:off x="0" y="-334"/>
            <a:ext cx="6070775" cy="5150357"/>
            <a:chOff x="0" y="-446"/>
            <a:chExt cx="8094367" cy="6867143"/>
          </a:xfrm>
        </p:grpSpPr>
        <p:pic>
          <p:nvPicPr>
            <p:cNvPr descr="Image" id="56" name="Google Shape;56;p13"/>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57" name="Google Shape;57;p13"/>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58" name="Google Shape;58;p13"/>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59" name="Google Shape;59;p13"/>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21</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60" name="Shape 60"/>
        <p:cNvGrpSpPr/>
        <p:nvPr/>
      </p:nvGrpSpPr>
      <p:grpSpPr>
        <a:xfrm>
          <a:off x="0" y="0"/>
          <a:ext cx="0" cy="0"/>
          <a:chOff x="0" y="0"/>
          <a:chExt cx="0" cy="0"/>
        </a:xfrm>
      </p:grpSpPr>
      <p:pic>
        <p:nvPicPr>
          <p:cNvPr descr="Image" id="61" name="Google Shape;61;p14"/>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62" name="Google Shape;62;p14"/>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63" name="Google Shape;63;p14"/>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64" name="Google Shape;64;p1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65" name="Google Shape;65;p1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2800"/>
              <a:buNone/>
              <a:defRPr sz="2400"/>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
        <p:nvSpPr>
          <p:cNvPr id="66" name="Google Shape;66;p14"/>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21</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67" name="Google Shape;67;p14"/>
          <p:cNvSpPr txBox="1"/>
          <p:nvPr>
            <p:ph idx="1" type="subTitle"/>
          </p:nvPr>
        </p:nvSpPr>
        <p:spPr>
          <a:xfrm>
            <a:off x="344043" y="999353"/>
            <a:ext cx="8456100" cy="36390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1200"/>
              </a:spcBef>
              <a:spcAft>
                <a:spcPts val="0"/>
              </a:spcAft>
              <a:buClr>
                <a:schemeClr val="dk1"/>
              </a:buClr>
              <a:buSzPts val="1200"/>
              <a:buNone/>
              <a:defRPr sz="1200"/>
            </a:lvl7pPr>
            <a:lvl8pPr lvl="7" rtl="0" algn="ctr">
              <a:lnSpc>
                <a:spcPct val="90000"/>
              </a:lnSpc>
              <a:spcBef>
                <a:spcPts val="1200"/>
              </a:spcBef>
              <a:spcAft>
                <a:spcPts val="0"/>
              </a:spcAft>
              <a:buClr>
                <a:schemeClr val="dk1"/>
              </a:buClr>
              <a:buSzPts val="1200"/>
              <a:buNone/>
              <a:defRPr sz="1200"/>
            </a:lvl8pPr>
            <a:lvl9pPr lvl="8" rtl="0" algn="ctr">
              <a:lnSpc>
                <a:spcPct val="90000"/>
              </a:lnSpc>
              <a:spcBef>
                <a:spcPts val="1200"/>
              </a:spcBef>
              <a:spcAft>
                <a:spcPts val="1200"/>
              </a:spcAft>
              <a:buClr>
                <a:schemeClr val="dk1"/>
              </a:buClr>
              <a:buSzPts val="1200"/>
              <a:buNone/>
              <a:defRPr sz="1200"/>
            </a:lvl9pPr>
          </a:lstStyle>
          <a:p/>
        </p:txBody>
      </p:sp>
      <p:cxnSp>
        <p:nvCxnSpPr>
          <p:cNvPr id="68" name="Google Shape;68;p1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69" name="Google Shape;69;p14"/>
          <p:cNvSpPr txBox="1"/>
          <p:nvPr>
            <p:ph idx="12" type="sldNum"/>
          </p:nvPr>
        </p:nvSpPr>
        <p:spPr>
          <a:xfrm>
            <a:off x="8828325" y="4800694"/>
            <a:ext cx="320100" cy="342900"/>
          </a:xfrm>
          <a:prstGeom prst="rect">
            <a:avLst/>
          </a:prstGeom>
        </p:spPr>
        <p:txBody>
          <a:bodyPr anchorCtr="0" anchor="t" bIns="91425" lIns="91425" spcFirstLastPara="1" rIns="91425" wrap="square" tIns="91425">
            <a:normAutofit lnSpcReduction="10000"/>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77" name="Google Shape;77;p16"/>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78" name="Google Shape;78;p16"/>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79" name="Google Shape;79;p16"/>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80" name="Google Shape;80;p16"/>
          <p:cNvGrpSpPr/>
          <p:nvPr/>
        </p:nvGrpSpPr>
        <p:grpSpPr>
          <a:xfrm>
            <a:off x="0" y="-334"/>
            <a:ext cx="6070775" cy="5150357"/>
            <a:chOff x="0" y="-446"/>
            <a:chExt cx="8094367" cy="6867143"/>
          </a:xfrm>
        </p:grpSpPr>
        <p:pic>
          <p:nvPicPr>
            <p:cNvPr descr="Image" id="81" name="Google Shape;81;p16"/>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82" name="Google Shape;82;p16"/>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83" name="Google Shape;83;p16"/>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84" name="Google Shape;84;p16"/>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21</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87" name="Google Shape;87;p1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8" name="Google Shape;88;p1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89" name="Google Shape;89;p17"/>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91" name="Google Shape;91;p17"/>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92" name="Google Shape;92;p17"/>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93" name="Shape 93"/>
        <p:cNvGrpSpPr/>
        <p:nvPr/>
      </p:nvGrpSpPr>
      <p:grpSpPr>
        <a:xfrm>
          <a:off x="0" y="0"/>
          <a:ext cx="0" cy="0"/>
          <a:chOff x="0" y="0"/>
          <a:chExt cx="0" cy="0"/>
        </a:xfrm>
      </p:grpSpPr>
      <p:pic>
        <p:nvPicPr>
          <p:cNvPr descr="Image" id="94" name="Google Shape;94;p18"/>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95" name="Google Shape;95;p18"/>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96" name="Google Shape;96;p18"/>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97" name="Google Shape;97;p18"/>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98" name="Google Shape;98;p1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9" name="Google Shape;99;p18"/>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21</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100" name="Google Shape;100;p18"/>
          <p:cNvSpPr txBox="1"/>
          <p:nvPr>
            <p:ph idx="1" type="subTitle"/>
          </p:nvPr>
        </p:nvSpPr>
        <p:spPr>
          <a:xfrm>
            <a:off x="344043" y="999353"/>
            <a:ext cx="84561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101" name="Google Shape;101;p18"/>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02" name="Google Shape;102;p18"/>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03" name="Shape 103"/>
        <p:cNvGrpSpPr/>
        <p:nvPr/>
      </p:nvGrpSpPr>
      <p:grpSpPr>
        <a:xfrm>
          <a:off x="0" y="0"/>
          <a:ext cx="0" cy="0"/>
          <a:chOff x="0" y="0"/>
          <a:chExt cx="0" cy="0"/>
        </a:xfrm>
      </p:grpSpPr>
      <p:pic>
        <p:nvPicPr>
          <p:cNvPr id="104" name="Google Shape;104;p19"/>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105" name="Google Shape;105;p1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6" name="Google Shape;106;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9" name="Google Shape;109;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0" name="Google Shape;110;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113" name="Google Shape;113;p2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4" name="Google Shape;114;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5" name="Google Shape;115;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6" name="Google Shape;116;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7" name="Google Shape;117;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8" name="Google Shape;118;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119" name="Shape 119"/>
        <p:cNvGrpSpPr/>
        <p:nvPr/>
      </p:nvGrpSpPr>
      <p:grpSpPr>
        <a:xfrm>
          <a:off x="0" y="0"/>
          <a:ext cx="0" cy="0"/>
          <a:chOff x="0" y="0"/>
          <a:chExt cx="0" cy="0"/>
        </a:xfrm>
      </p:grpSpPr>
      <p:pic>
        <p:nvPicPr>
          <p:cNvPr id="120" name="Google Shape;120;p21"/>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21" name="Google Shape;121;p2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22" name="Google Shape;122;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3" name="Google Shape;123;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4" name="Google Shape;124;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5" name="Google Shape;125;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6" name="Google Shape;126;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27" name="Shape 127"/>
        <p:cNvGrpSpPr/>
        <p:nvPr/>
      </p:nvGrpSpPr>
      <p:grpSpPr>
        <a:xfrm>
          <a:off x="0" y="0"/>
          <a:ext cx="0" cy="0"/>
          <a:chOff x="0" y="0"/>
          <a:chExt cx="0" cy="0"/>
        </a:xfrm>
      </p:grpSpPr>
      <p:pic>
        <p:nvPicPr>
          <p:cNvPr id="128" name="Google Shape;128;p22"/>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29" name="Google Shape;129;p2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30" name="Google Shape;130;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1" name="Google Shape;131;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2" name="Google Shape;132;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3" name="Google Shape;133;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4" name="Google Shape;134;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2">
            <a:alphaModFix/>
          </a:blip>
          <a:srcRect b="0" l="0" r="0" t="0"/>
          <a:stretch/>
        </p:blipFill>
        <p:spPr>
          <a:xfrm>
            <a:off x="-1" y="-13872"/>
            <a:ext cx="9141713" cy="5171245"/>
          </a:xfrm>
          <a:prstGeom prst="rect">
            <a:avLst/>
          </a:prstGeom>
          <a:noFill/>
          <a:ln>
            <a:noFill/>
          </a:ln>
        </p:spPr>
      </p:pic>
      <p:pic>
        <p:nvPicPr>
          <p:cNvPr descr="Image" id="137" name="Google Shape;137;p2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38" name="Google Shape;138;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9" name="Google Shape;139;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0" name="Google Shape;140;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1" name="Google Shape;141;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2" name="Google Shape;142;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5" name="Google Shape;145;p2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46" name="Google Shape;146;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7" name="Google Shape;147;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8" name="Google Shape;148;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9" name="Google Shape;149;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0" name="Google Shape;150;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51" name="Shape 151"/>
        <p:cNvGrpSpPr/>
        <p:nvPr/>
      </p:nvGrpSpPr>
      <p:grpSpPr>
        <a:xfrm>
          <a:off x="0" y="0"/>
          <a:ext cx="0" cy="0"/>
          <a:chOff x="0" y="0"/>
          <a:chExt cx="0" cy="0"/>
        </a:xfrm>
      </p:grpSpPr>
      <p:pic>
        <p:nvPicPr>
          <p:cNvPr id="152" name="Google Shape;152;p25"/>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153" name="Google Shape;153;p2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54" name="Google Shape;154;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5" name="Google Shape;155;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6" name="Google Shape;156;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7" name="Google Shape;157;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8" name="Google Shape;158;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59" name="Shape 159"/>
        <p:cNvGrpSpPr/>
        <p:nvPr/>
      </p:nvGrpSpPr>
      <p:grpSpPr>
        <a:xfrm>
          <a:off x="0" y="0"/>
          <a:ext cx="0" cy="0"/>
          <a:chOff x="0" y="0"/>
          <a:chExt cx="0" cy="0"/>
        </a:xfrm>
      </p:grpSpPr>
      <p:pic>
        <p:nvPicPr>
          <p:cNvPr id="160" name="Google Shape;160;p26"/>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61" name="Google Shape;161;p2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62" name="Google Shape;162;p2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3" name="Google Shape;163;p26"/>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64" name="Google Shape;164;p2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65" name="Google Shape;165;p2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66" name="Google Shape;166;p26"/>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67" name="Shape 167"/>
        <p:cNvGrpSpPr/>
        <p:nvPr/>
      </p:nvGrpSpPr>
      <p:grpSpPr>
        <a:xfrm>
          <a:off x="0" y="0"/>
          <a:ext cx="0" cy="0"/>
          <a:chOff x="0" y="0"/>
          <a:chExt cx="0" cy="0"/>
        </a:xfrm>
      </p:grpSpPr>
      <p:pic>
        <p:nvPicPr>
          <p:cNvPr id="168" name="Google Shape;168;p27"/>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69" name="Google Shape;169;p2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70" name="Google Shape;170;p2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71" name="Google Shape;171;p2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72" name="Google Shape;172;p2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73" name="Google Shape;173;p2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74" name="Google Shape;174;p2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21</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75" name="Shape 175"/>
        <p:cNvGrpSpPr/>
        <p:nvPr/>
      </p:nvGrpSpPr>
      <p:grpSpPr>
        <a:xfrm>
          <a:off x="0" y="0"/>
          <a:ext cx="0" cy="0"/>
          <a:chOff x="0" y="0"/>
          <a:chExt cx="0" cy="0"/>
        </a:xfrm>
      </p:grpSpPr>
      <p:pic>
        <p:nvPicPr>
          <p:cNvPr id="176" name="Google Shape;176;p28"/>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77" name="Google Shape;177;p28"/>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78" name="Google Shape;178;p28"/>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79" name="Google Shape;179;p28"/>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80" name="Google Shape;180;p28"/>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81" name="Google Shape;181;p28"/>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82" name="Google Shape;182;p28"/>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83" name="Google Shape;183;p28"/>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2021 KOKO Networks Limited – Proprietary &amp; Confidential </a:t>
            </a:r>
            <a:endParaRPr b="1" sz="1100"/>
          </a:p>
        </p:txBody>
      </p:sp>
      <p:sp>
        <p:nvSpPr>
          <p:cNvPr id="185" name="Google Shape;185;p28"/>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6" name="Google Shape;186;p28"/>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87" name="Google Shape;187;p28"/>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88" name="Shape 188"/>
        <p:cNvGrpSpPr/>
        <p:nvPr/>
      </p:nvGrpSpPr>
      <p:grpSpPr>
        <a:xfrm>
          <a:off x="0" y="0"/>
          <a:ext cx="0" cy="0"/>
          <a:chOff x="0" y="0"/>
          <a:chExt cx="0" cy="0"/>
        </a:xfrm>
      </p:grpSpPr>
      <p:pic>
        <p:nvPicPr>
          <p:cNvPr descr="Image" id="189" name="Google Shape;189;p29"/>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90" name="Google Shape;190;p29"/>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91" name="Google Shape;191;p29"/>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92" name="Google Shape;192;p29"/>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93" name="Google Shape;193;p29"/>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94" name="Google Shape;194;p29"/>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95" name="Google Shape;195;p29"/>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96" name="Google Shape;196;p29"/>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7" name="Google Shape;197;p29"/>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98" name="Google Shape;198;p29"/>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2021 KOKO Networks Limited – Proprietary &amp; Confidential </a:t>
            </a:r>
            <a:endParaRPr b="1"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99" name="Shape 199"/>
        <p:cNvGrpSpPr/>
        <p:nvPr/>
      </p:nvGrpSpPr>
      <p:grpSpPr>
        <a:xfrm>
          <a:off x="0" y="0"/>
          <a:ext cx="0" cy="0"/>
          <a:chOff x="0" y="0"/>
          <a:chExt cx="0" cy="0"/>
        </a:xfrm>
      </p:grpSpPr>
      <p:pic>
        <p:nvPicPr>
          <p:cNvPr descr="Image" id="200" name="Google Shape;200;p30"/>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201" name="Google Shape;201;p30"/>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202" name="Google Shape;202;p30"/>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03" name="Google Shape;203;p30"/>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204" name="Google Shape;204;p30"/>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2021 KOKO Networks Limited – Proprietary &amp; Confidential </a:t>
            </a:r>
            <a:endParaRPr b="1"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05" name="Shape 205"/>
        <p:cNvGrpSpPr/>
        <p:nvPr/>
      </p:nvGrpSpPr>
      <p:grpSpPr>
        <a:xfrm>
          <a:off x="0" y="0"/>
          <a:ext cx="0" cy="0"/>
          <a:chOff x="0" y="0"/>
          <a:chExt cx="0" cy="0"/>
        </a:xfrm>
      </p:grpSpPr>
      <p:pic>
        <p:nvPicPr>
          <p:cNvPr id="206" name="Google Shape;206;p31"/>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07" name="Google Shape;207;p31"/>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08" name="Google Shape;208;p31"/>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09" name="Google Shape;209;p31"/>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10" name="Google Shape;210;p31"/>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11" name="Google Shape;211;p3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a:t>
            </a:r>
            <a:r>
              <a:rPr lang="en" sz="800">
                <a:solidFill>
                  <a:schemeClr val="lt1"/>
                </a:solidFill>
                <a:latin typeface="Nunito"/>
                <a:ea typeface="Nunito"/>
                <a:cs typeface="Nunito"/>
                <a:sym typeface="Nunito"/>
              </a:rPr>
              <a:t>21</a:t>
            </a:r>
            <a:r>
              <a:rPr b="0" lang="en" sz="800">
                <a:solidFill>
                  <a:schemeClr val="lt1"/>
                </a:solidFill>
                <a:latin typeface="Nunito"/>
                <a:ea typeface="Nunito"/>
                <a:cs typeface="Nunito"/>
                <a:sym typeface="Nunito"/>
              </a:rPr>
              <a:t> KOKO Networks Limited – Proprietary &amp; Confidential </a:t>
            </a:r>
            <a:endParaRPr sz="1100"/>
          </a:p>
        </p:txBody>
      </p:sp>
      <p:sp>
        <p:nvSpPr>
          <p:cNvPr id="212" name="Google Shape;212;p31"/>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13" name="Shape 213"/>
        <p:cNvGrpSpPr/>
        <p:nvPr/>
      </p:nvGrpSpPr>
      <p:grpSpPr>
        <a:xfrm>
          <a:off x="0" y="0"/>
          <a:ext cx="0" cy="0"/>
          <a:chOff x="0" y="0"/>
          <a:chExt cx="0" cy="0"/>
        </a:xfrm>
      </p:grpSpPr>
      <p:pic>
        <p:nvPicPr>
          <p:cNvPr descr="Image" id="214" name="Google Shape;214;p32"/>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215" name="Google Shape;215;p32"/>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216" name="Google Shape;216;p32"/>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17" name="Google Shape;217;p32"/>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218" name="Google Shape;218;p32"/>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219" name="Google Shape;219;p32"/>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a:t>
            </a:r>
            <a:r>
              <a:rPr lang="en" sz="800">
                <a:solidFill>
                  <a:schemeClr val="dk1"/>
                </a:solidFill>
                <a:latin typeface="Nunito"/>
                <a:ea typeface="Nunito"/>
                <a:cs typeface="Nunito"/>
                <a:sym typeface="Nunito"/>
              </a:rPr>
              <a:t>21 </a:t>
            </a:r>
            <a:r>
              <a:rPr b="0" lang="en" sz="800">
                <a:solidFill>
                  <a:schemeClr val="dk1"/>
                </a:solidFill>
                <a:latin typeface="Nunito"/>
                <a:ea typeface="Nunito"/>
                <a:cs typeface="Nunito"/>
                <a:sym typeface="Nunito"/>
              </a:rPr>
              <a:t>KOKO Networks Limited – Proprietary &amp; Confidential </a:t>
            </a:r>
            <a:endParaRPr sz="1100"/>
          </a:p>
        </p:txBody>
      </p:sp>
      <p:cxnSp>
        <p:nvCxnSpPr>
          <p:cNvPr id="220" name="Google Shape;220;p32"/>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21" name="Google Shape;221;p32"/>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theme" Target="../theme/theme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72" name="Google Shape;72;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73" name="Google Shape;73;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74" name="Google Shape;74;p15"/>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hyperlink" Target="https://docs.google.com/spreadsheets/u/0/d/1_62tPnDGFOONCzefacNLX65d4n3yOHbhuNiL_NpVFwo/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kokonetworks.atlassian.net/wiki/spaces/DR/pages/2790883350/Commercial+Master+File+Migr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5055394" y="2253815"/>
            <a:ext cx="38220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 definition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Summary</a:t>
            </a:r>
            <a:endParaRPr/>
          </a:p>
        </p:txBody>
      </p:sp>
      <p:sp>
        <p:nvSpPr>
          <p:cNvPr id="233" name="Google Shape;233;p34"/>
          <p:cNvSpPr txBox="1"/>
          <p:nvPr>
            <p:ph idx="1" type="subTitle"/>
          </p:nvPr>
        </p:nvSpPr>
        <p:spPr>
          <a:xfrm>
            <a:off x="344043" y="999353"/>
            <a:ext cx="84561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We had initially started looking at the migration of the Agent Network team from KKC to UVA. Along the way we have some arising problems that need to be considered too. </a:t>
            </a:r>
            <a:endParaRPr sz="1600"/>
          </a:p>
          <a:p>
            <a:pPr indent="-330200" lvl="0" marL="457200" rtl="0" algn="l">
              <a:spcBef>
                <a:spcPts val="800"/>
              </a:spcBef>
              <a:spcAft>
                <a:spcPts val="0"/>
              </a:spcAft>
              <a:buSzPts val="1600"/>
              <a:buAutoNum type="arabicPeriod"/>
            </a:pPr>
            <a:r>
              <a:rPr lang="en" sz="1600"/>
              <a:t>ARM / ARR assignment</a:t>
            </a:r>
            <a:endParaRPr sz="1600"/>
          </a:p>
          <a:p>
            <a:pPr indent="-330200" lvl="0" marL="457200" rtl="0" algn="l">
              <a:spcBef>
                <a:spcPts val="0"/>
              </a:spcBef>
              <a:spcAft>
                <a:spcPts val="0"/>
              </a:spcAft>
              <a:buSzPts val="1600"/>
              <a:buAutoNum type="arabicPeriod"/>
            </a:pPr>
            <a:r>
              <a:rPr lang="en" sz="1600"/>
              <a:t>Shop categories</a:t>
            </a:r>
            <a:endParaRPr sz="1600"/>
          </a:p>
          <a:p>
            <a:pPr indent="-330200" lvl="0" marL="457200" rtl="0" algn="l">
              <a:spcBef>
                <a:spcPts val="0"/>
              </a:spcBef>
              <a:spcAft>
                <a:spcPts val="0"/>
              </a:spcAft>
              <a:buSzPts val="1600"/>
              <a:buAutoNum type="arabicPeriod"/>
            </a:pPr>
            <a:r>
              <a:rPr lang="en" sz="1600"/>
              <a:t>Other fields:</a:t>
            </a:r>
            <a:endParaRPr sz="1600"/>
          </a:p>
          <a:p>
            <a:pPr indent="-330200" lvl="1" marL="914400" rtl="0" algn="l">
              <a:spcBef>
                <a:spcPts val="0"/>
              </a:spcBef>
              <a:spcAft>
                <a:spcPts val="0"/>
              </a:spcAft>
              <a:buSzPts val="1600"/>
              <a:buChar char="-"/>
            </a:pPr>
            <a:r>
              <a:rPr lang="en" sz="1600"/>
              <a:t>Data that lives off system - what is the approach to on system vs what can live off system </a:t>
            </a:r>
            <a:endParaRPr sz="1600"/>
          </a:p>
          <a:p>
            <a:pPr indent="-330200" lvl="1" marL="914400" rtl="0" algn="l">
              <a:spcBef>
                <a:spcPts val="0"/>
              </a:spcBef>
              <a:spcAft>
                <a:spcPts val="0"/>
              </a:spcAft>
              <a:buSzPts val="1600"/>
              <a:buChar char="-"/>
            </a:pPr>
            <a:r>
              <a:rPr lang="en" sz="1600"/>
              <a:t>Categories / tags</a:t>
            </a:r>
            <a:endParaRPr sz="1600"/>
          </a:p>
          <a:p>
            <a:pPr indent="-330200" lvl="0" marL="457200" rtl="0" algn="l">
              <a:spcBef>
                <a:spcPts val="0"/>
              </a:spcBef>
              <a:spcAft>
                <a:spcPts val="0"/>
              </a:spcAft>
              <a:buSzPts val="1600"/>
              <a:buAutoNum type="arabicPeriod"/>
            </a:pPr>
            <a:r>
              <a:rPr lang="en" sz="1600"/>
              <a:t>User management feedback from Mercy/Esther</a:t>
            </a:r>
            <a:endParaRPr sz="1600"/>
          </a:p>
          <a:p>
            <a:pPr indent="0" lvl="0" marL="0" rtl="0" algn="l">
              <a:spcBef>
                <a:spcPts val="800"/>
              </a:spcBef>
              <a:spcAft>
                <a:spcPts val="0"/>
              </a:spcAft>
              <a:buNone/>
            </a:pPr>
            <a:r>
              <a:rPr lang="en" sz="1600"/>
              <a:t>Off of this list, we need to prioritise which ones are more valuable to us as a business at this time.</a:t>
            </a:r>
            <a:endParaRPr sz="1600"/>
          </a:p>
          <a:p>
            <a:pPr indent="0" lvl="0" marL="0" rtl="0" algn="l">
              <a:spcBef>
                <a:spcPts val="80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p:nvPr/>
        </p:nvSpPr>
        <p:spPr>
          <a:xfrm>
            <a:off x="5543150" y="1894575"/>
            <a:ext cx="3293400" cy="2708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txBox="1"/>
          <p:nvPr>
            <p:ph type="title"/>
          </p:nvPr>
        </p:nvSpPr>
        <p:spPr>
          <a:xfrm>
            <a:off x="900113" y="68582"/>
            <a:ext cx="7899900" cy="588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ARM/ARR assignment</a:t>
            </a:r>
            <a:endParaRPr/>
          </a:p>
        </p:txBody>
      </p:sp>
      <p:sp>
        <p:nvSpPr>
          <p:cNvPr id="240" name="Google Shape;240;p35"/>
          <p:cNvSpPr txBox="1"/>
          <p:nvPr>
            <p:ph idx="1" type="subTitle"/>
          </p:nvPr>
        </p:nvSpPr>
        <p:spPr>
          <a:xfrm>
            <a:off x="344047" y="999350"/>
            <a:ext cx="5265600" cy="3639000"/>
          </a:xfrm>
          <a:prstGeom prst="rect">
            <a:avLst/>
          </a:prstGeom>
        </p:spPr>
        <p:txBody>
          <a:bodyPr anchorCtr="0" anchor="t" bIns="34275" lIns="68575" spcFirstLastPara="1" rIns="68575" wrap="square" tIns="34275">
            <a:noAutofit/>
          </a:bodyPr>
          <a:lstStyle/>
          <a:p>
            <a:pPr indent="0" lvl="0" marL="0" rtl="0" algn="l">
              <a:spcBef>
                <a:spcPts val="1000"/>
              </a:spcBef>
              <a:spcAft>
                <a:spcPts val="0"/>
              </a:spcAft>
              <a:buClr>
                <a:schemeClr val="dk1"/>
              </a:buClr>
              <a:buSzPts val="1100"/>
              <a:buFont typeface="Arial"/>
              <a:buNone/>
            </a:pPr>
            <a:r>
              <a:rPr lang="en" sz="1600"/>
              <a:t>Current mapping on KKC is the ARR/ARM against customers of type ‘agent’. Some concerns that arise from this are:</a:t>
            </a:r>
            <a:endParaRPr sz="1600"/>
          </a:p>
          <a:p>
            <a:pPr indent="-330200" lvl="0" marL="457200" rtl="0" algn="l">
              <a:spcBef>
                <a:spcPts val="1000"/>
              </a:spcBef>
              <a:spcAft>
                <a:spcPts val="0"/>
              </a:spcAft>
              <a:buSzPts val="1600"/>
              <a:buFont typeface="Nunito SemiBold"/>
              <a:buAutoNum type="arabicPeriod"/>
            </a:pPr>
            <a:r>
              <a:rPr lang="en" sz="1600"/>
              <a:t>Cooker sales are tracked per shop not per agent or customer. </a:t>
            </a:r>
            <a:endParaRPr sz="1600"/>
          </a:p>
          <a:p>
            <a:pPr indent="-330200" lvl="0" marL="457200" rtl="0" algn="l">
              <a:spcBef>
                <a:spcPts val="0"/>
              </a:spcBef>
              <a:spcAft>
                <a:spcPts val="0"/>
              </a:spcAft>
              <a:buSzPts val="1600"/>
              <a:buFont typeface="Nunito SemiBold"/>
              <a:buAutoNum type="arabicPeriod"/>
            </a:pPr>
            <a:r>
              <a:rPr lang="en" sz="1600"/>
              <a:t>ARMs and ARRs manage shops not agents.</a:t>
            </a:r>
            <a:endParaRPr sz="1600"/>
          </a:p>
          <a:p>
            <a:pPr indent="-330200" lvl="0" marL="457200" rtl="0" algn="l">
              <a:spcBef>
                <a:spcPts val="0"/>
              </a:spcBef>
              <a:spcAft>
                <a:spcPts val="0"/>
              </a:spcAft>
              <a:buSzPts val="1600"/>
              <a:buFont typeface="Nunito SemiBold"/>
              <a:buAutoNum type="arabicPeriod"/>
            </a:pPr>
            <a:r>
              <a:rPr lang="en" sz="1600"/>
              <a:t>If an agent has multiple shops we need to assign different ARMs and ARRs because of zone allocation.</a:t>
            </a:r>
            <a:endParaRPr sz="1600"/>
          </a:p>
          <a:p>
            <a:pPr indent="-330200" lvl="0" marL="457200" rtl="0" algn="l">
              <a:spcBef>
                <a:spcPts val="0"/>
              </a:spcBef>
              <a:spcAft>
                <a:spcPts val="0"/>
              </a:spcAft>
              <a:buSzPts val="1600"/>
              <a:buFont typeface="Nunito SemiBold"/>
              <a:buAutoNum type="arabicPeriod"/>
            </a:pPr>
            <a:r>
              <a:rPr lang="en" sz="1600"/>
              <a:t>Each shop has an ARM and ARR assigned but in KKC today, it only allows either or.</a:t>
            </a:r>
            <a:endParaRPr sz="1600"/>
          </a:p>
          <a:p>
            <a:pPr indent="0" lvl="0" marL="0" rtl="0" algn="just">
              <a:spcBef>
                <a:spcPts val="800"/>
              </a:spcBef>
              <a:spcAft>
                <a:spcPts val="0"/>
              </a:spcAft>
              <a:buNone/>
            </a:pPr>
            <a:r>
              <a:t/>
            </a:r>
            <a:endParaRPr sz="1600"/>
          </a:p>
        </p:txBody>
      </p:sp>
      <p:sp>
        <p:nvSpPr>
          <p:cNvPr id="241" name="Google Shape;241;p35"/>
          <p:cNvSpPr/>
          <p:nvPr/>
        </p:nvSpPr>
        <p:spPr>
          <a:xfrm>
            <a:off x="5950175" y="999100"/>
            <a:ext cx="780000" cy="55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ARM/ARR</a:t>
            </a:r>
            <a:endParaRPr sz="700"/>
          </a:p>
        </p:txBody>
      </p:sp>
      <p:sp>
        <p:nvSpPr>
          <p:cNvPr id="242" name="Google Shape;242;p35"/>
          <p:cNvSpPr/>
          <p:nvPr/>
        </p:nvSpPr>
        <p:spPr>
          <a:xfrm>
            <a:off x="7900950" y="999100"/>
            <a:ext cx="780000" cy="55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Customer type ‘agent’</a:t>
            </a:r>
            <a:endParaRPr sz="700"/>
          </a:p>
        </p:txBody>
      </p:sp>
      <p:cxnSp>
        <p:nvCxnSpPr>
          <p:cNvPr id="243" name="Google Shape;243;p35"/>
          <p:cNvCxnSpPr>
            <a:stCxn id="241" idx="3"/>
            <a:endCxn id="242" idx="1"/>
          </p:cNvCxnSpPr>
          <p:nvPr/>
        </p:nvCxnSpPr>
        <p:spPr>
          <a:xfrm>
            <a:off x="6730175" y="1276600"/>
            <a:ext cx="1170900" cy="0"/>
          </a:xfrm>
          <a:prstGeom prst="straightConnector1">
            <a:avLst/>
          </a:prstGeom>
          <a:noFill/>
          <a:ln cap="flat" cmpd="sng" w="9525">
            <a:solidFill>
              <a:schemeClr val="dk2"/>
            </a:solidFill>
            <a:prstDash val="solid"/>
            <a:round/>
            <a:headEnd len="med" w="med" type="none"/>
            <a:tailEnd len="med" w="med" type="triangle"/>
          </a:ln>
        </p:spPr>
      </p:cxnSp>
      <p:sp>
        <p:nvSpPr>
          <p:cNvPr id="244" name="Google Shape;244;p35"/>
          <p:cNvSpPr txBox="1"/>
          <p:nvPr/>
        </p:nvSpPr>
        <p:spPr>
          <a:xfrm>
            <a:off x="7070700" y="1065700"/>
            <a:ext cx="865800" cy="2739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assigned</a:t>
            </a:r>
            <a:endParaRPr/>
          </a:p>
        </p:txBody>
      </p:sp>
      <p:sp>
        <p:nvSpPr>
          <p:cNvPr id="245" name="Google Shape;245;p35"/>
          <p:cNvSpPr/>
          <p:nvPr/>
        </p:nvSpPr>
        <p:spPr>
          <a:xfrm>
            <a:off x="5745901" y="2071250"/>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Agent</a:t>
            </a:r>
            <a:endParaRPr sz="700"/>
          </a:p>
        </p:txBody>
      </p:sp>
      <p:sp>
        <p:nvSpPr>
          <p:cNvPr id="246" name="Google Shape;246;p35"/>
          <p:cNvSpPr/>
          <p:nvPr/>
        </p:nvSpPr>
        <p:spPr>
          <a:xfrm>
            <a:off x="5745900" y="2783425"/>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Shop</a:t>
            </a:r>
            <a:endParaRPr sz="700"/>
          </a:p>
        </p:txBody>
      </p:sp>
      <p:cxnSp>
        <p:nvCxnSpPr>
          <p:cNvPr id="247" name="Google Shape;247;p35"/>
          <p:cNvCxnSpPr>
            <a:stCxn id="245" idx="2"/>
            <a:endCxn id="246" idx="0"/>
          </p:cNvCxnSpPr>
          <p:nvPr/>
        </p:nvCxnSpPr>
        <p:spPr>
          <a:xfrm>
            <a:off x="6211351" y="2386250"/>
            <a:ext cx="0" cy="39720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35"/>
          <p:cNvSpPr txBox="1"/>
          <p:nvPr/>
        </p:nvSpPr>
        <p:spPr>
          <a:xfrm>
            <a:off x="5762250" y="2465650"/>
            <a:ext cx="865800" cy="2739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Owns (1 to many)</a:t>
            </a:r>
            <a:endParaRPr/>
          </a:p>
        </p:txBody>
      </p:sp>
      <p:sp>
        <p:nvSpPr>
          <p:cNvPr id="249" name="Google Shape;249;p35"/>
          <p:cNvSpPr/>
          <p:nvPr/>
        </p:nvSpPr>
        <p:spPr>
          <a:xfrm>
            <a:off x="7750050" y="2783425"/>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Neighborhood</a:t>
            </a:r>
            <a:endParaRPr sz="700"/>
          </a:p>
        </p:txBody>
      </p:sp>
      <p:cxnSp>
        <p:nvCxnSpPr>
          <p:cNvPr id="250" name="Google Shape;250;p35"/>
          <p:cNvCxnSpPr>
            <a:stCxn id="246" idx="3"/>
            <a:endCxn id="249" idx="1"/>
          </p:cNvCxnSpPr>
          <p:nvPr/>
        </p:nvCxnSpPr>
        <p:spPr>
          <a:xfrm>
            <a:off x="6676800" y="2940925"/>
            <a:ext cx="1073400" cy="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p35"/>
          <p:cNvSpPr/>
          <p:nvPr/>
        </p:nvSpPr>
        <p:spPr>
          <a:xfrm>
            <a:off x="7750050" y="3482675"/>
            <a:ext cx="930900" cy="3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Zone</a:t>
            </a:r>
            <a:endParaRPr sz="700"/>
          </a:p>
        </p:txBody>
      </p:sp>
      <p:sp>
        <p:nvSpPr>
          <p:cNvPr id="252" name="Google Shape;252;p35"/>
          <p:cNvSpPr/>
          <p:nvPr/>
        </p:nvSpPr>
        <p:spPr>
          <a:xfrm>
            <a:off x="7750050" y="4181925"/>
            <a:ext cx="930900" cy="3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ARM</a:t>
            </a:r>
            <a:endParaRPr sz="700"/>
          </a:p>
        </p:txBody>
      </p:sp>
      <p:sp>
        <p:nvSpPr>
          <p:cNvPr id="253" name="Google Shape;253;p35"/>
          <p:cNvSpPr/>
          <p:nvPr/>
        </p:nvSpPr>
        <p:spPr>
          <a:xfrm>
            <a:off x="5729700" y="4181925"/>
            <a:ext cx="930900" cy="3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ARR</a:t>
            </a:r>
            <a:endParaRPr sz="700"/>
          </a:p>
        </p:txBody>
      </p:sp>
      <p:sp>
        <p:nvSpPr>
          <p:cNvPr id="254" name="Google Shape;254;p35"/>
          <p:cNvSpPr txBox="1"/>
          <p:nvPr/>
        </p:nvSpPr>
        <p:spPr>
          <a:xfrm>
            <a:off x="6959325" y="2746000"/>
            <a:ext cx="508200" cy="273900"/>
          </a:xfrm>
          <a:prstGeom prst="rect">
            <a:avLst/>
          </a:prstGeom>
          <a:noFill/>
          <a:ln>
            <a:noFill/>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located </a:t>
            </a:r>
            <a:endParaRPr/>
          </a:p>
        </p:txBody>
      </p:sp>
      <p:cxnSp>
        <p:nvCxnSpPr>
          <p:cNvPr id="255" name="Google Shape;255;p35"/>
          <p:cNvCxnSpPr>
            <a:stCxn id="249" idx="2"/>
            <a:endCxn id="251" idx="0"/>
          </p:cNvCxnSpPr>
          <p:nvPr/>
        </p:nvCxnSpPr>
        <p:spPr>
          <a:xfrm>
            <a:off x="8215500" y="3098425"/>
            <a:ext cx="0" cy="384300"/>
          </a:xfrm>
          <a:prstGeom prst="straightConnector1">
            <a:avLst/>
          </a:prstGeom>
          <a:noFill/>
          <a:ln cap="flat" cmpd="sng" w="9525">
            <a:solidFill>
              <a:schemeClr val="dk2"/>
            </a:solidFill>
            <a:prstDash val="solid"/>
            <a:round/>
            <a:headEnd len="med" w="med" type="none"/>
            <a:tailEnd len="med" w="med" type="triangle"/>
          </a:ln>
        </p:spPr>
      </p:cxnSp>
      <p:sp>
        <p:nvSpPr>
          <p:cNvPr id="256" name="Google Shape;256;p35"/>
          <p:cNvSpPr txBox="1"/>
          <p:nvPr/>
        </p:nvSpPr>
        <p:spPr>
          <a:xfrm>
            <a:off x="7931100" y="3153600"/>
            <a:ext cx="719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b</a:t>
            </a:r>
            <a:r>
              <a:rPr lang="en" sz="600"/>
              <a:t>elongs to</a:t>
            </a:r>
            <a:endParaRPr sz="600"/>
          </a:p>
        </p:txBody>
      </p:sp>
      <p:cxnSp>
        <p:nvCxnSpPr>
          <p:cNvPr id="257" name="Google Shape;257;p35"/>
          <p:cNvCxnSpPr>
            <a:stCxn id="251" idx="2"/>
            <a:endCxn id="252" idx="0"/>
          </p:cNvCxnSpPr>
          <p:nvPr/>
        </p:nvCxnSpPr>
        <p:spPr>
          <a:xfrm>
            <a:off x="8215500" y="3797675"/>
            <a:ext cx="0" cy="3843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35"/>
          <p:cNvSpPr txBox="1"/>
          <p:nvPr/>
        </p:nvSpPr>
        <p:spPr>
          <a:xfrm>
            <a:off x="7931100" y="3852838"/>
            <a:ext cx="7197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assigned</a:t>
            </a:r>
            <a:r>
              <a:rPr lang="en" sz="600"/>
              <a:t> to</a:t>
            </a:r>
            <a:endParaRPr sz="600"/>
          </a:p>
        </p:txBody>
      </p:sp>
      <p:sp>
        <p:nvSpPr>
          <p:cNvPr id="259" name="Google Shape;259;p35"/>
          <p:cNvSpPr txBox="1"/>
          <p:nvPr/>
        </p:nvSpPr>
        <p:spPr>
          <a:xfrm>
            <a:off x="6869850" y="4065513"/>
            <a:ext cx="7197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reports</a:t>
            </a:r>
            <a:r>
              <a:rPr lang="en" sz="600"/>
              <a:t> to</a:t>
            </a:r>
            <a:endParaRPr sz="600"/>
          </a:p>
        </p:txBody>
      </p:sp>
      <p:cxnSp>
        <p:nvCxnSpPr>
          <p:cNvPr id="260" name="Google Shape;260;p35"/>
          <p:cNvCxnSpPr>
            <a:stCxn id="253" idx="3"/>
            <a:endCxn id="252" idx="1"/>
          </p:cNvCxnSpPr>
          <p:nvPr/>
        </p:nvCxnSpPr>
        <p:spPr>
          <a:xfrm>
            <a:off x="6660600" y="4339425"/>
            <a:ext cx="1089600" cy="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35"/>
          <p:cNvSpPr txBox="1"/>
          <p:nvPr/>
        </p:nvSpPr>
        <p:spPr>
          <a:xfrm>
            <a:off x="5835300" y="3503213"/>
            <a:ext cx="7197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t>assigned</a:t>
            </a:r>
            <a:endParaRPr sz="600"/>
          </a:p>
        </p:txBody>
      </p:sp>
      <p:cxnSp>
        <p:nvCxnSpPr>
          <p:cNvPr id="262" name="Google Shape;262;p35"/>
          <p:cNvCxnSpPr>
            <a:endCxn id="246" idx="2"/>
          </p:cNvCxnSpPr>
          <p:nvPr/>
        </p:nvCxnSpPr>
        <p:spPr>
          <a:xfrm flipH="1" rot="10800000">
            <a:off x="6195150" y="3098425"/>
            <a:ext cx="16200" cy="10836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35"/>
          <p:cNvSpPr/>
          <p:nvPr/>
        </p:nvSpPr>
        <p:spPr>
          <a:xfrm>
            <a:off x="7156500" y="85075"/>
            <a:ext cx="780000" cy="21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KOKO Core</a:t>
            </a:r>
            <a:endParaRPr sz="700"/>
          </a:p>
        </p:txBody>
      </p:sp>
      <p:sp>
        <p:nvSpPr>
          <p:cNvPr id="264" name="Google Shape;264;p35"/>
          <p:cNvSpPr/>
          <p:nvPr/>
        </p:nvSpPr>
        <p:spPr>
          <a:xfrm>
            <a:off x="7156500" y="341575"/>
            <a:ext cx="780000" cy="210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UVA</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900113" y="68582"/>
            <a:ext cx="7899900" cy="588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ARM/ARR assignment - Questions</a:t>
            </a:r>
            <a:endParaRPr/>
          </a:p>
        </p:txBody>
      </p:sp>
      <p:sp>
        <p:nvSpPr>
          <p:cNvPr id="270" name="Google Shape;270;p36"/>
          <p:cNvSpPr txBox="1"/>
          <p:nvPr>
            <p:ph idx="1" type="subTitle"/>
          </p:nvPr>
        </p:nvSpPr>
        <p:spPr>
          <a:xfrm>
            <a:off x="344043" y="999353"/>
            <a:ext cx="8456100" cy="3639000"/>
          </a:xfrm>
          <a:prstGeom prst="rect">
            <a:avLst/>
          </a:prstGeom>
        </p:spPr>
        <p:txBody>
          <a:bodyPr anchorCtr="0" anchor="t" bIns="34275" lIns="68575" spcFirstLastPara="1" rIns="68575" wrap="square" tIns="34275">
            <a:noAutofit/>
          </a:bodyPr>
          <a:lstStyle/>
          <a:p>
            <a:pPr indent="-330200" lvl="0" marL="457200" rtl="0" algn="just">
              <a:spcBef>
                <a:spcPts val="1000"/>
              </a:spcBef>
              <a:spcAft>
                <a:spcPts val="0"/>
              </a:spcAft>
              <a:buSzPts val="1600"/>
              <a:buFont typeface="Nunito SemiBold"/>
              <a:buAutoNum type="arabicPeriod"/>
            </a:pPr>
            <a:r>
              <a:rPr lang="en" sz="1600"/>
              <a:t>Do we need to track sales by ARMs and ARRs</a:t>
            </a:r>
            <a:r>
              <a:rPr lang="en" sz="1600"/>
              <a:t>? As seen on the </a:t>
            </a:r>
            <a:r>
              <a:rPr lang="en" sz="1600" u="sng">
                <a:solidFill>
                  <a:schemeClr val="hlink"/>
                </a:solidFill>
                <a:hlinkClick r:id="rId4"/>
              </a:rPr>
              <a:t>RM dashboard</a:t>
            </a:r>
            <a:endParaRPr sz="1600"/>
          </a:p>
          <a:p>
            <a:pPr indent="-330200" lvl="0" marL="457200" rtl="0" algn="just">
              <a:spcBef>
                <a:spcPts val="0"/>
              </a:spcBef>
              <a:spcAft>
                <a:spcPts val="0"/>
              </a:spcAft>
              <a:buSzPts val="1600"/>
              <a:buFont typeface="Nunito SemiBold"/>
              <a:buAutoNum type="arabicPeriod"/>
            </a:pPr>
            <a:r>
              <a:rPr lang="en" sz="1600"/>
              <a:t>Why do we assign ARMs to shops?</a:t>
            </a:r>
            <a:endParaRPr sz="1600">
              <a:solidFill>
                <a:schemeClr val="dk1"/>
              </a:solidFill>
              <a:latin typeface="Nunito"/>
              <a:ea typeface="Nunito"/>
              <a:cs typeface="Nunito"/>
              <a:sym typeface="Nunito"/>
            </a:endParaRPr>
          </a:p>
          <a:p>
            <a:pPr indent="-330200" lvl="0" marL="457200" rtl="0" algn="just">
              <a:spcBef>
                <a:spcPts val="0"/>
              </a:spcBef>
              <a:spcAft>
                <a:spcPts val="0"/>
              </a:spcAft>
              <a:buSzPts val="1600"/>
              <a:buFont typeface="Nunito"/>
              <a:buAutoNum type="arabicPeriod"/>
            </a:pPr>
            <a:r>
              <a:rPr lang="en" sz="1600"/>
              <a:t>Why do we assign ARRs to shops?</a:t>
            </a:r>
            <a:endParaRPr sz="1600">
              <a:solidFill>
                <a:schemeClr val="dk1"/>
              </a:solidFill>
              <a:latin typeface="Nunito"/>
              <a:ea typeface="Nunito"/>
              <a:cs typeface="Nunito"/>
              <a:sym typeface="Nunito"/>
            </a:endParaRPr>
          </a:p>
          <a:p>
            <a:pPr indent="-330200" lvl="0" marL="457200" rtl="0" algn="just">
              <a:spcBef>
                <a:spcPts val="0"/>
              </a:spcBef>
              <a:spcAft>
                <a:spcPts val="0"/>
              </a:spcAft>
              <a:buSzPts val="1600"/>
              <a:buFont typeface="Nunito SemiBold"/>
              <a:buAutoNum type="arabicPeriod"/>
            </a:pPr>
            <a:r>
              <a:rPr lang="en" sz="1600"/>
              <a:t>Why do we need to track sales per shop? To track performance and decide which action to take?</a:t>
            </a:r>
            <a:endParaRPr sz="1600"/>
          </a:p>
          <a:p>
            <a:pPr indent="-330200" lvl="0" marL="457200" rtl="0" algn="just">
              <a:spcBef>
                <a:spcPts val="0"/>
              </a:spcBef>
              <a:spcAft>
                <a:spcPts val="0"/>
              </a:spcAft>
              <a:buSzPts val="1600"/>
              <a:buFont typeface="Nunito SemiBold"/>
              <a:buAutoNum type="arabicPeriod"/>
            </a:pPr>
            <a:r>
              <a:rPr lang="en" sz="1600"/>
              <a:t>Should a shop be in a zone? At the moment the logic is the shop is in a zone depending on the ARR assigned and in no zone if no ARR is assigned. Or is it so the ARM and ARR knows how their shops are doing e.g. relationships management.</a:t>
            </a:r>
            <a:endParaRPr sz="1600"/>
          </a:p>
          <a:p>
            <a:pPr indent="0" lvl="0" marL="0" rtl="0" algn="just">
              <a:spcBef>
                <a:spcPts val="800"/>
              </a:spcBef>
              <a:spcAft>
                <a:spcPts val="0"/>
              </a:spcAft>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900113" y="68582"/>
            <a:ext cx="7899900" cy="588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Shop categories</a:t>
            </a:r>
            <a:endParaRPr/>
          </a:p>
        </p:txBody>
      </p:sp>
      <p:sp>
        <p:nvSpPr>
          <p:cNvPr id="276" name="Google Shape;276;p37"/>
          <p:cNvSpPr/>
          <p:nvPr/>
        </p:nvSpPr>
        <p:spPr>
          <a:xfrm>
            <a:off x="6641376" y="1606300"/>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All Shops</a:t>
            </a:r>
            <a:endParaRPr sz="700"/>
          </a:p>
        </p:txBody>
      </p:sp>
      <p:sp>
        <p:nvSpPr>
          <p:cNvPr id="277" name="Google Shape;277;p37"/>
          <p:cNvSpPr/>
          <p:nvPr/>
        </p:nvSpPr>
        <p:spPr>
          <a:xfrm>
            <a:off x="6641375" y="2201375"/>
            <a:ext cx="930900" cy="588000"/>
          </a:xfrm>
          <a:prstGeom prst="ca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Performance </a:t>
            </a:r>
            <a:r>
              <a:rPr lang="en" sz="700"/>
              <a:t>Metrics</a:t>
            </a:r>
            <a:endParaRPr sz="700"/>
          </a:p>
        </p:txBody>
      </p:sp>
      <p:sp>
        <p:nvSpPr>
          <p:cNvPr id="278" name="Google Shape;278;p37"/>
          <p:cNvSpPr/>
          <p:nvPr/>
        </p:nvSpPr>
        <p:spPr>
          <a:xfrm>
            <a:off x="5254401" y="3222200"/>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Gold</a:t>
            </a:r>
            <a:endParaRPr sz="700"/>
          </a:p>
        </p:txBody>
      </p:sp>
      <p:sp>
        <p:nvSpPr>
          <p:cNvPr id="279" name="Google Shape;279;p37"/>
          <p:cNvSpPr/>
          <p:nvPr/>
        </p:nvSpPr>
        <p:spPr>
          <a:xfrm>
            <a:off x="6578989" y="3217500"/>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Silver (Cookers or Fuel)</a:t>
            </a:r>
            <a:endParaRPr sz="700"/>
          </a:p>
        </p:txBody>
      </p:sp>
      <p:sp>
        <p:nvSpPr>
          <p:cNvPr id="280" name="Google Shape;280;p37"/>
          <p:cNvSpPr/>
          <p:nvPr/>
        </p:nvSpPr>
        <p:spPr>
          <a:xfrm>
            <a:off x="7903576" y="3222200"/>
            <a:ext cx="930900" cy="315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Bronze (Revive/ Emerging/ Replace)</a:t>
            </a:r>
            <a:endParaRPr sz="700"/>
          </a:p>
        </p:txBody>
      </p:sp>
      <p:cxnSp>
        <p:nvCxnSpPr>
          <p:cNvPr id="281" name="Google Shape;281;p37"/>
          <p:cNvCxnSpPr>
            <a:stCxn id="277" idx="3"/>
            <a:endCxn id="278" idx="0"/>
          </p:cNvCxnSpPr>
          <p:nvPr/>
        </p:nvCxnSpPr>
        <p:spPr>
          <a:xfrm flipH="1">
            <a:off x="5719925" y="2789375"/>
            <a:ext cx="1386900" cy="4329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7"/>
          <p:cNvCxnSpPr>
            <a:stCxn id="277" idx="3"/>
            <a:endCxn id="279" idx="0"/>
          </p:cNvCxnSpPr>
          <p:nvPr/>
        </p:nvCxnSpPr>
        <p:spPr>
          <a:xfrm flipH="1">
            <a:off x="7044425" y="2789375"/>
            <a:ext cx="62400" cy="4281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7"/>
          <p:cNvCxnSpPr>
            <a:stCxn id="277" idx="3"/>
            <a:endCxn id="280" idx="0"/>
          </p:cNvCxnSpPr>
          <p:nvPr/>
        </p:nvCxnSpPr>
        <p:spPr>
          <a:xfrm>
            <a:off x="7106825" y="2789375"/>
            <a:ext cx="1262100" cy="4329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7"/>
          <p:cNvCxnSpPr>
            <a:stCxn id="276" idx="2"/>
            <a:endCxn id="277" idx="1"/>
          </p:cNvCxnSpPr>
          <p:nvPr/>
        </p:nvCxnSpPr>
        <p:spPr>
          <a:xfrm>
            <a:off x="7106826" y="1921300"/>
            <a:ext cx="0" cy="28020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37"/>
          <p:cNvSpPr txBox="1"/>
          <p:nvPr/>
        </p:nvSpPr>
        <p:spPr>
          <a:xfrm>
            <a:off x="347825" y="901325"/>
            <a:ext cx="4424100" cy="3188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800"/>
              </a:spcBef>
              <a:spcAft>
                <a:spcPts val="0"/>
              </a:spcAft>
              <a:buClr>
                <a:schemeClr val="dk1"/>
              </a:buClr>
              <a:buSzPts val="1100"/>
              <a:buFont typeface="Arial"/>
              <a:buNone/>
            </a:pPr>
            <a:r>
              <a:rPr lang="en" sz="1600">
                <a:solidFill>
                  <a:schemeClr val="dk1"/>
                </a:solidFill>
                <a:latin typeface="Nunito"/>
                <a:ea typeface="Nunito"/>
                <a:cs typeface="Nunito"/>
                <a:sym typeface="Nunito"/>
              </a:rPr>
              <a:t>When a quarter ends, the commercial team categorise shops based on certain performance metrics.</a:t>
            </a:r>
            <a:endParaRPr sz="1600">
              <a:solidFill>
                <a:schemeClr val="dk1"/>
              </a:solidFill>
              <a:latin typeface="Nunito"/>
              <a:ea typeface="Nunito"/>
              <a:cs typeface="Nunito"/>
              <a:sym typeface="Nunito"/>
            </a:endParaRPr>
          </a:p>
          <a:p>
            <a:pPr indent="-330200" lvl="0" marL="457200" rtl="0" algn="l">
              <a:lnSpc>
                <a:spcPct val="120000"/>
              </a:lnSpc>
              <a:spcBef>
                <a:spcPts val="1000"/>
              </a:spcBef>
              <a:spcAft>
                <a:spcPts val="0"/>
              </a:spcAft>
              <a:buClr>
                <a:schemeClr val="dk1"/>
              </a:buClr>
              <a:buSzPts val="1600"/>
              <a:buAutoNum type="arabicPeriod"/>
            </a:pPr>
            <a:r>
              <a:rPr lang="en" sz="1600">
                <a:solidFill>
                  <a:schemeClr val="dk1"/>
                </a:solidFill>
                <a:latin typeface="Nunito"/>
                <a:ea typeface="Nunito"/>
                <a:cs typeface="Nunito"/>
                <a:sym typeface="Nunito"/>
              </a:rPr>
              <a:t>What actions do they drive?</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AutoNum type="arabicPeriod"/>
            </a:pPr>
            <a:r>
              <a:rPr lang="en" sz="1600">
                <a:solidFill>
                  <a:schemeClr val="dk1"/>
                </a:solidFill>
                <a:latin typeface="Nunito"/>
                <a:ea typeface="Nunito"/>
                <a:cs typeface="Nunito"/>
                <a:sym typeface="Nunito"/>
              </a:rPr>
              <a:t>How does it help having them on the system?</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AutoNum type="arabicPeriod"/>
            </a:pPr>
            <a:r>
              <a:rPr lang="en" sz="1600">
                <a:solidFill>
                  <a:schemeClr val="dk1"/>
                </a:solidFill>
                <a:latin typeface="Nunito"/>
                <a:ea typeface="Nunito"/>
                <a:cs typeface="Nunito"/>
                <a:sym typeface="Nunito"/>
              </a:rPr>
              <a:t>How often does a status change?</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AutoNum type="arabicPeriod"/>
            </a:pPr>
            <a:r>
              <a:rPr lang="en" sz="1600">
                <a:solidFill>
                  <a:schemeClr val="dk1"/>
                </a:solidFill>
                <a:latin typeface="Nunito"/>
                <a:ea typeface="Nunito"/>
                <a:cs typeface="Nunito"/>
                <a:sym typeface="Nunito"/>
              </a:rPr>
              <a:t>Do we want to track historical status?</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AutoNum type="arabicPeriod"/>
            </a:pPr>
            <a:r>
              <a:rPr lang="en" sz="1600">
                <a:solidFill>
                  <a:schemeClr val="dk1"/>
                </a:solidFill>
                <a:latin typeface="Nunito"/>
                <a:ea typeface="Nunito"/>
                <a:cs typeface="Nunito"/>
                <a:sym typeface="Nunito"/>
              </a:rPr>
              <a:t>Should these changes be made in bulk?</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900113" y="68582"/>
            <a:ext cx="7899900" cy="588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Other fields</a:t>
            </a:r>
            <a:endParaRPr/>
          </a:p>
        </p:txBody>
      </p:sp>
      <p:sp>
        <p:nvSpPr>
          <p:cNvPr id="291" name="Google Shape;291;p38"/>
          <p:cNvSpPr txBox="1"/>
          <p:nvPr>
            <p:ph idx="1" type="subTitle"/>
          </p:nvPr>
        </p:nvSpPr>
        <p:spPr>
          <a:xfrm>
            <a:off x="344043" y="999353"/>
            <a:ext cx="84561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G</a:t>
            </a:r>
            <a:r>
              <a:rPr lang="en" sz="1600"/>
              <a:t>oogle forms is used to ask ARMs to update information that is then stored in the commercial master file, for example, do shops have fire extinguishers, is a shop open on sunday etc. Challenges coming from this:</a:t>
            </a:r>
            <a:endParaRPr sz="1600"/>
          </a:p>
          <a:p>
            <a:pPr indent="-330200" lvl="0" marL="457200" rtl="0" algn="l">
              <a:spcBef>
                <a:spcPts val="800"/>
              </a:spcBef>
              <a:spcAft>
                <a:spcPts val="0"/>
              </a:spcAft>
              <a:buSzPts val="1600"/>
              <a:buChar char="-"/>
            </a:pPr>
            <a:r>
              <a:rPr lang="en" sz="1600"/>
              <a:t>Information</a:t>
            </a:r>
            <a:r>
              <a:rPr lang="en" sz="1600"/>
              <a:t> gets out of date after the data capture exercise is over</a:t>
            </a:r>
            <a:endParaRPr sz="1600"/>
          </a:p>
          <a:p>
            <a:pPr indent="-330200" lvl="0" marL="457200" rtl="0" algn="l">
              <a:spcBef>
                <a:spcPts val="0"/>
              </a:spcBef>
              <a:spcAft>
                <a:spcPts val="0"/>
              </a:spcAft>
              <a:buSzPts val="1600"/>
              <a:buChar char="-"/>
            </a:pPr>
            <a:r>
              <a:rPr lang="en" sz="1600"/>
              <a:t>W</a:t>
            </a:r>
            <a:r>
              <a:rPr lang="en" sz="1600"/>
              <a:t>e add columns to spreadsheets this building sources of truth around spreadsheets</a:t>
            </a:r>
            <a:endParaRPr sz="1600"/>
          </a:p>
          <a:p>
            <a:pPr indent="-330200" lvl="0" marL="457200" rtl="0" algn="l">
              <a:spcBef>
                <a:spcPts val="0"/>
              </a:spcBef>
              <a:spcAft>
                <a:spcPts val="0"/>
              </a:spcAft>
              <a:buSzPts val="1600"/>
              <a:buChar char="-"/>
            </a:pPr>
            <a:r>
              <a:rPr lang="en" sz="1600"/>
              <a:t>Core data is sitting on spreadsheets instead of a database where we can use it in other processes or analysis</a:t>
            </a:r>
            <a:endParaRPr sz="1600"/>
          </a:p>
          <a:p>
            <a:pPr indent="0" lvl="0" marL="457200" rtl="0" algn="l">
              <a:spcBef>
                <a:spcPts val="800"/>
              </a:spcBef>
              <a:spcAft>
                <a:spcPts val="0"/>
              </a:spcAft>
              <a:buNone/>
            </a:pPr>
            <a:r>
              <a:t/>
            </a:r>
            <a:endParaRPr sz="1600"/>
          </a:p>
          <a:p>
            <a:pPr indent="0" lvl="0" marL="0" rtl="0" algn="l">
              <a:spcBef>
                <a:spcPts val="800"/>
              </a:spcBef>
              <a:spcAft>
                <a:spcPts val="0"/>
              </a:spcAft>
              <a:buNone/>
            </a:pPr>
            <a:r>
              <a:rPr lang="en" sz="1600"/>
              <a:t>There are several solutions for this that will need to be discussed by engineering team but will rely on the guiding principles that the commercial team will provide about what is stored on system and what does not</a:t>
            </a:r>
            <a:endParaRPr sz="1600"/>
          </a:p>
          <a:p>
            <a:pPr indent="0" lvl="0" marL="457200" rtl="0" algn="l">
              <a:spcBef>
                <a:spcPts val="800"/>
              </a:spcBef>
              <a:spcAft>
                <a:spcPts val="0"/>
              </a:spcAft>
              <a:buNone/>
            </a:pPr>
            <a:r>
              <a:t/>
            </a:r>
            <a:endParaRPr sz="1600"/>
          </a:p>
          <a:p>
            <a:pPr indent="0" lvl="0" marL="0" rtl="0" algn="l">
              <a:spcBef>
                <a:spcPts val="80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900113" y="68582"/>
            <a:ext cx="7899900" cy="588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Other fields - Questions</a:t>
            </a:r>
            <a:endParaRPr/>
          </a:p>
        </p:txBody>
      </p:sp>
      <p:sp>
        <p:nvSpPr>
          <p:cNvPr id="297" name="Google Shape;297;p39"/>
          <p:cNvSpPr txBox="1"/>
          <p:nvPr>
            <p:ph idx="1" type="subTitle"/>
          </p:nvPr>
        </p:nvSpPr>
        <p:spPr>
          <a:xfrm>
            <a:off x="344043" y="999353"/>
            <a:ext cx="8456100" cy="3639000"/>
          </a:xfrm>
          <a:prstGeom prst="rect">
            <a:avLst/>
          </a:prstGeom>
        </p:spPr>
        <p:txBody>
          <a:bodyPr anchorCtr="0" anchor="t" bIns="34275" lIns="68575" spcFirstLastPara="1" rIns="68575" wrap="square" tIns="34275">
            <a:normAutofit/>
          </a:bodyPr>
          <a:lstStyle/>
          <a:p>
            <a:pPr indent="-330200" lvl="0" marL="457200" rtl="0" algn="l">
              <a:spcBef>
                <a:spcPts val="800"/>
              </a:spcBef>
              <a:spcAft>
                <a:spcPts val="0"/>
              </a:spcAft>
              <a:buSzPts val="1600"/>
              <a:buAutoNum type="arabicPeriod"/>
            </a:pPr>
            <a:r>
              <a:rPr lang="en" sz="1600"/>
              <a:t>What are the guiding principles to determine which data lives on system and which lives off system?</a:t>
            </a:r>
            <a:endParaRPr sz="1600"/>
          </a:p>
          <a:p>
            <a:pPr indent="-330200" lvl="0" marL="457200" rtl="0" algn="l">
              <a:spcBef>
                <a:spcPts val="0"/>
              </a:spcBef>
              <a:spcAft>
                <a:spcPts val="0"/>
              </a:spcAft>
              <a:buSzPts val="1600"/>
              <a:buAutoNum type="arabicPeriod"/>
            </a:pPr>
            <a:r>
              <a:rPr lang="en" sz="1600"/>
              <a:t>What fields should be migrated on system and which will remain on spreadsheet? Refer to </a:t>
            </a:r>
            <a:r>
              <a:rPr lang="en" sz="1600" u="sng">
                <a:solidFill>
                  <a:schemeClr val="hlink"/>
                </a:solidFill>
                <a:hlinkClick r:id="rId3"/>
              </a:rPr>
              <a:t>confluence page</a:t>
            </a:r>
            <a:r>
              <a:rPr lang="en" sz="1600"/>
              <a:t> </a:t>
            </a:r>
            <a:endParaRPr sz="1600"/>
          </a:p>
          <a:p>
            <a:pPr indent="-330200" lvl="0" marL="457200" rtl="0" algn="l">
              <a:spcBef>
                <a:spcPts val="0"/>
              </a:spcBef>
              <a:spcAft>
                <a:spcPts val="0"/>
              </a:spcAft>
              <a:buSzPts val="1600"/>
              <a:buAutoNum type="arabicPeriod"/>
            </a:pPr>
            <a:r>
              <a:rPr lang="en" sz="1600"/>
              <a:t>For those being migrated on system, should these fields be updated in bulk?</a:t>
            </a:r>
            <a:endParaRPr sz="1600"/>
          </a:p>
          <a:p>
            <a:pPr indent="0" lvl="0" marL="0" rtl="0" algn="l">
              <a:spcBef>
                <a:spcPts val="8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900113" y="68582"/>
            <a:ext cx="7899900" cy="5880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User management feedback</a:t>
            </a:r>
            <a:endParaRPr/>
          </a:p>
        </p:txBody>
      </p:sp>
      <p:sp>
        <p:nvSpPr>
          <p:cNvPr id="303" name="Google Shape;303;p40"/>
          <p:cNvSpPr txBox="1"/>
          <p:nvPr>
            <p:ph idx="1" type="subTitle"/>
          </p:nvPr>
        </p:nvSpPr>
        <p:spPr>
          <a:xfrm>
            <a:off x="344043" y="999353"/>
            <a:ext cx="8456100" cy="3639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Awaiting feedback from Mercy/Esther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